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57" r:id="rId4"/>
    <p:sldId id="258" r:id="rId5"/>
    <p:sldId id="259" r:id="rId6"/>
    <p:sldId id="260" r:id="rId7"/>
    <p:sldId id="262" r:id="rId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81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C3AD6A-6FC4-4AA3-B99B-33BB694AAB74}" type="datetimeFigureOut">
              <a:rPr lang="en-GB"/>
              <a:pPr>
                <a:defRPr/>
              </a:pPr>
              <a:t>25/09/2014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035C4E-7040-49D3-ABC1-6767CD705DC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4CCE27-8345-478C-BB7D-6483B9F3F34D}" type="datetimeFigureOut">
              <a:rPr lang="en-GB"/>
              <a:pPr>
                <a:defRPr/>
              </a:pPr>
              <a:t>25/09/2014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E3C9F8-9F07-47CF-BEE4-51C5AA6E0E4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208B99-A92A-4E31-926E-3C2146AB6388}" type="datetimeFigureOut">
              <a:rPr lang="en-GB"/>
              <a:pPr>
                <a:defRPr/>
              </a:pPr>
              <a:t>25/09/2014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8A3BF3-35B2-49BB-A815-92ACD47E2C2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1440BF-D0EC-446A-949C-DACABC49CAF6}" type="datetimeFigureOut">
              <a:rPr lang="en-GB"/>
              <a:pPr>
                <a:defRPr/>
              </a:pPr>
              <a:t>25/09/2014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14D349-2D68-43BB-B299-8EF68435FA0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D949B4-8948-4F6A-B689-597801B1B9EA}" type="datetimeFigureOut">
              <a:rPr lang="en-GB"/>
              <a:pPr>
                <a:defRPr/>
              </a:pPr>
              <a:t>25/09/2014</a:t>
            </a:fld>
            <a:endParaRPr lang="en-GB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185F8C-7302-4E18-A518-DE1356F6945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108C22-B652-4876-BF0E-4FA1FA83FADA}" type="datetimeFigureOut">
              <a:rPr lang="en-GB"/>
              <a:pPr>
                <a:defRPr/>
              </a:pPr>
              <a:t>25/09/2014</a:t>
            </a:fld>
            <a:endParaRPr lang="en-GB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19FCFF-909D-497B-AE8E-BB7CDCDF04D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3A2C13-E273-4C42-923F-DE6ACC463933}" type="datetimeFigureOut">
              <a:rPr lang="en-GB"/>
              <a:pPr>
                <a:defRPr/>
              </a:pPr>
              <a:t>25/09/2014</a:t>
            </a:fld>
            <a:endParaRPr lang="en-GB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0536F2-FD41-43B6-BE51-24A5CE1A0B8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1B264D-1ADA-4D2D-9CFA-701CD66ACADA}" type="datetimeFigureOut">
              <a:rPr lang="en-GB"/>
              <a:pPr>
                <a:defRPr/>
              </a:pPr>
              <a:t>25/09/2014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6E63E5-8F66-4B8C-88B8-0FAC85624CE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47B175-7E49-471E-B328-539825F0B1A3}" type="datetimeFigureOut">
              <a:rPr lang="en-GB"/>
              <a:pPr>
                <a:defRPr/>
              </a:pPr>
              <a:t>25/09/2014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E0E1C3-F15B-4AC6-8188-EB581937E0F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369482-7C93-48AE-A8BB-23C803E54193}" type="datetimeFigureOut">
              <a:rPr lang="en-GB"/>
              <a:pPr>
                <a:defRPr/>
              </a:pPr>
              <a:t>25/09/2014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B0F397-33C2-450B-B5FB-5A1954AFD09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D127F6-9665-4172-86A4-CB6F3F0D3CC1}" type="datetimeFigureOut">
              <a:rPr lang="en-GB"/>
              <a:pPr>
                <a:defRPr/>
              </a:pPr>
              <a:t>25/09/2014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7C4740-492B-40F1-8948-9456DE7FDBD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ACE8552-3997-4359-B6C0-7A7375061523}" type="datetimeFigureOut">
              <a:rPr lang="en-GB"/>
              <a:pPr>
                <a:defRPr/>
              </a:pPr>
              <a:t>25/09/2014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7BE4137-E4C7-48B7-A528-D90526BCE5B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uk/url?sa=i&amp;rct=j&amp;q=&amp;esrc=s&amp;frm=1&amp;source=images&amp;cd=&amp;cad=rja&amp;docid=aMiJY4MspHTH8M&amp;tbnid=vp6_5GqPuF7SqM:&amp;ved=0CAUQjRw&amp;url=http://heikoworld.com/category/a-day-at-bristol-harbourside/&amp;ei=Oja4UdmuHsPM0QWZ6YHYDw&amp;bvm=bv.47810305,d.d2k&amp;psig=AFQjCNHjcHYgGO5Wb9N6GN9HrAKn0febTg&amp;ust=1371113386346337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1989138"/>
            <a:ext cx="6157912" cy="4392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4" name="irc_mi" descr="http://heikoworld.files.wordpress.com/2012/04/harbourside-bristol2.jpg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51275" y="4221163"/>
            <a:ext cx="3168650" cy="201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5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50825" y="0"/>
            <a:ext cx="6557963" cy="198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extBox 2"/>
          <p:cNvSpPr txBox="1">
            <a:spLocks noChangeArrowheads="1"/>
          </p:cNvSpPr>
          <p:nvPr/>
        </p:nvSpPr>
        <p:spPr bwMode="auto">
          <a:xfrm>
            <a:off x="468313" y="404813"/>
            <a:ext cx="7704137" cy="310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>
                <a:latin typeface="Calibri" pitchFamily="34" charset="0"/>
              </a:rPr>
              <a:t>Executive Summary – In support of full Energyplus report 12/05/2013</a:t>
            </a:r>
          </a:p>
          <a:p>
            <a:pPr algn="ctr"/>
            <a:endParaRPr lang="en-GB">
              <a:latin typeface="Calibri" pitchFamily="34" charset="0"/>
            </a:endParaRPr>
          </a:p>
          <a:p>
            <a:r>
              <a:rPr lang="en-GB">
                <a:latin typeface="Calibri" pitchFamily="34" charset="0"/>
              </a:rPr>
              <a:t>Highlights</a:t>
            </a:r>
          </a:p>
          <a:p>
            <a:r>
              <a:rPr lang="en-GB" sz="1400">
                <a:latin typeface="Calibri" pitchFamily="34" charset="0"/>
              </a:rPr>
              <a:t>Potential annual energy savings kWh			83995 -147994</a:t>
            </a:r>
          </a:p>
          <a:p>
            <a:r>
              <a:rPr lang="en-GB" sz="1400">
                <a:latin typeface="Calibri" pitchFamily="34" charset="0"/>
              </a:rPr>
              <a:t>Potential annual energy savings at current costs		£7762 - £13672</a:t>
            </a:r>
          </a:p>
          <a:p>
            <a:r>
              <a:rPr lang="en-GB" sz="1400">
                <a:latin typeface="Calibri" pitchFamily="34" charset="0"/>
              </a:rPr>
              <a:t>Potential annual Co2 Kg emission reduction		55674Kg – 98090Kg</a:t>
            </a:r>
          </a:p>
          <a:p>
            <a:r>
              <a:rPr lang="en-GB" sz="1400">
                <a:latin typeface="Calibri" pitchFamily="34" charset="0"/>
              </a:rPr>
              <a:t>Potential annual NOx  Kg emission reduction		97Kg – 171Kg</a:t>
            </a:r>
          </a:p>
          <a:p>
            <a:r>
              <a:rPr lang="en-GB" sz="1400">
                <a:latin typeface="Calibri" pitchFamily="34" charset="0"/>
              </a:rPr>
              <a:t>Additional gas cost due to solar gain reduction in winter	£820 -£1440</a:t>
            </a:r>
          </a:p>
          <a:p>
            <a:endParaRPr lang="en-GB">
              <a:latin typeface="Calibri" pitchFamily="34" charset="0"/>
            </a:endParaRPr>
          </a:p>
          <a:p>
            <a:endParaRPr lang="en-GB">
              <a:latin typeface="Calibri" pitchFamily="34" charset="0"/>
            </a:endParaRPr>
          </a:p>
          <a:p>
            <a:endParaRPr lang="en-GB">
              <a:latin typeface="Calibri" pitchFamily="34" charset="0"/>
            </a:endParaRPr>
          </a:p>
          <a:p>
            <a:pPr algn="ctr"/>
            <a:endParaRPr lang="en-GB">
              <a:latin typeface="Calibri" pitchFamily="34" charset="0"/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9750" y="2492375"/>
            <a:ext cx="5111750" cy="108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9750" y="3716338"/>
            <a:ext cx="5040313" cy="617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0" name="TextBox 6"/>
          <p:cNvSpPr txBox="1">
            <a:spLocks noChangeArrowheads="1"/>
          </p:cNvSpPr>
          <p:nvPr/>
        </p:nvSpPr>
        <p:spPr bwMode="auto">
          <a:xfrm>
            <a:off x="539750" y="4365625"/>
            <a:ext cx="8135938" cy="2030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400">
                <a:latin typeface="Calibri" pitchFamily="34" charset="0"/>
              </a:rPr>
              <a:t>The above savings and costs assume that all things remain equal.</a:t>
            </a:r>
          </a:p>
          <a:p>
            <a:pPr>
              <a:buFont typeface="Arial" charset="0"/>
              <a:buChar char="•"/>
            </a:pPr>
            <a:r>
              <a:rPr lang="en-GB" sz="1400">
                <a:latin typeface="Calibri" pitchFamily="34" charset="0"/>
              </a:rPr>
              <a:t> Cost of energy remains static over the next four years, </a:t>
            </a:r>
            <a:r>
              <a:rPr lang="en-GB" sz="1400" i="1">
                <a:latin typeface="Calibri" pitchFamily="34" charset="0"/>
              </a:rPr>
              <a:t>In fact it is likely to rise speeding up payback times.</a:t>
            </a:r>
          </a:p>
          <a:p>
            <a:pPr>
              <a:buFont typeface="Arial" charset="0"/>
              <a:buChar char="•"/>
            </a:pPr>
            <a:r>
              <a:rPr lang="en-GB" sz="1400">
                <a:latin typeface="Calibri" pitchFamily="34" charset="0"/>
              </a:rPr>
              <a:t> Building occupancy remains static and no new internal heat sources are introduced.</a:t>
            </a:r>
          </a:p>
          <a:p>
            <a:pPr>
              <a:buFont typeface="Arial" charset="0"/>
              <a:buChar char="•"/>
            </a:pPr>
            <a:r>
              <a:rPr lang="en-GB" sz="1400">
                <a:latin typeface="Calibri" pitchFamily="34" charset="0"/>
              </a:rPr>
              <a:t> Heating and cooling regimes are able to respond to new lower levels of solar gain.</a:t>
            </a:r>
          </a:p>
          <a:p>
            <a:pPr>
              <a:buFont typeface="Arial" charset="0"/>
              <a:buChar char="•"/>
            </a:pPr>
            <a:r>
              <a:rPr lang="en-GB" sz="1400">
                <a:latin typeface="Calibri" pitchFamily="34" charset="0"/>
              </a:rPr>
              <a:t> Internal layout of the building remains as it is at present. </a:t>
            </a:r>
            <a:r>
              <a:rPr lang="en-GB" sz="1400" i="1">
                <a:latin typeface="Calibri" pitchFamily="34" charset="0"/>
              </a:rPr>
              <a:t>Dividing up internal spaces can alter airflow and    increase cost of operation.</a:t>
            </a:r>
          </a:p>
          <a:p>
            <a:pPr>
              <a:buFont typeface="Arial" charset="0"/>
              <a:buChar char="•"/>
            </a:pPr>
            <a:r>
              <a:rPr lang="en-GB" sz="1400">
                <a:latin typeface="Calibri" pitchFamily="34" charset="0"/>
              </a:rPr>
              <a:t> Benefits can only be fully realised if accurate metering is in place.</a:t>
            </a:r>
          </a:p>
          <a:p>
            <a:pPr>
              <a:buFont typeface="Arial" charset="0"/>
              <a:buChar char="•"/>
            </a:pPr>
            <a:endParaRPr lang="en-GB" sz="1400">
              <a:latin typeface="Calibri" pitchFamily="34" charset="0"/>
            </a:endParaRPr>
          </a:p>
          <a:p>
            <a:r>
              <a:rPr lang="en-GB" sz="1400">
                <a:latin typeface="Calibri" pitchFamily="34" charset="0"/>
              </a:rPr>
              <a:t>	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9750" y="404813"/>
            <a:ext cx="3995738" cy="1947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2" name="TextBox 3"/>
          <p:cNvSpPr txBox="1">
            <a:spLocks noChangeArrowheads="1"/>
          </p:cNvSpPr>
          <p:nvPr/>
        </p:nvSpPr>
        <p:spPr bwMode="auto">
          <a:xfrm>
            <a:off x="539750" y="2349500"/>
            <a:ext cx="2952750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400">
                <a:latin typeface="Calibri" pitchFamily="34" charset="0"/>
              </a:rPr>
              <a:t>Dimensions</a:t>
            </a:r>
          </a:p>
          <a:p>
            <a:endParaRPr lang="en-GB" sz="1400">
              <a:latin typeface="Calibri" pitchFamily="34" charset="0"/>
            </a:endParaRPr>
          </a:p>
          <a:p>
            <a:r>
              <a:rPr lang="en-GB" sz="1400">
                <a:latin typeface="Calibri" pitchFamily="34" charset="0"/>
              </a:rPr>
              <a:t>W1 (6) 85m</a:t>
            </a:r>
          </a:p>
          <a:p>
            <a:r>
              <a:rPr lang="en-GB" sz="1400">
                <a:latin typeface="Calibri" pitchFamily="34" charset="0"/>
              </a:rPr>
              <a:t>W2 (2) 40m</a:t>
            </a:r>
          </a:p>
          <a:p>
            <a:r>
              <a:rPr lang="en-GB" sz="1400">
                <a:latin typeface="Calibri" pitchFamily="34" charset="0"/>
              </a:rPr>
              <a:t>L1   (1) 75m</a:t>
            </a:r>
          </a:p>
          <a:p>
            <a:r>
              <a:rPr lang="en-GB" sz="1400">
                <a:latin typeface="Calibri" pitchFamily="34" charset="0"/>
              </a:rPr>
              <a:t>L2   (5) 35m</a:t>
            </a:r>
          </a:p>
        </p:txBody>
      </p:sp>
      <p:pic>
        <p:nvPicPr>
          <p:cNvPr id="15363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11413" y="2420938"/>
            <a:ext cx="6072187" cy="373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9750" y="620713"/>
            <a:ext cx="3871913" cy="2852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6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9750" y="3716338"/>
            <a:ext cx="3906838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7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1188" y="5229225"/>
            <a:ext cx="1008062" cy="126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8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859338" y="908050"/>
            <a:ext cx="3771900" cy="2600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9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859338" y="3814763"/>
            <a:ext cx="3960812" cy="124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0" name="Picture 7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859338" y="5153025"/>
            <a:ext cx="1441450" cy="146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288" y="476250"/>
            <a:ext cx="3963987" cy="2665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0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9750" y="3429000"/>
            <a:ext cx="4237038" cy="161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1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9750" y="5084763"/>
            <a:ext cx="1806575" cy="153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288" y="620713"/>
            <a:ext cx="4032250" cy="269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4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8313" y="3500438"/>
            <a:ext cx="4032250" cy="134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5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8313" y="5157788"/>
            <a:ext cx="1943100" cy="1304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6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859338" y="692150"/>
            <a:ext cx="3894137" cy="2665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7" name="Picture 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932363" y="3500438"/>
            <a:ext cx="3311525" cy="1370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8" name="Picture 8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003800" y="5084763"/>
            <a:ext cx="1368425" cy="1335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468313" y="474663"/>
            <a:ext cx="8207375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400">
                <a:latin typeface="Calibri" pitchFamily="34" charset="0"/>
              </a:rPr>
              <a:t>Efilm computer program is based on EnergyPlus simulation engine, which is developed under the</a:t>
            </a:r>
          </a:p>
          <a:p>
            <a:r>
              <a:rPr lang="en-GB" sz="1400">
                <a:latin typeface="Calibri" pitchFamily="34" charset="0"/>
              </a:rPr>
              <a:t>continuous funding of United States Department of Energy (U.S. DOE). EnergyPlus is considered</a:t>
            </a:r>
          </a:p>
          <a:p>
            <a:r>
              <a:rPr lang="en-GB" sz="1400">
                <a:latin typeface="Calibri" pitchFamily="34" charset="0"/>
              </a:rPr>
              <a:t>the most detailed and accurate energy simulation program on the market. EnergyPlus incorporates</a:t>
            </a:r>
          </a:p>
          <a:p>
            <a:r>
              <a:rPr lang="en-GB" sz="1400">
                <a:latin typeface="Calibri" pitchFamily="34" charset="0"/>
              </a:rPr>
              <a:t>the best features of DOE 2.1E and BLAST and is also enhanced with the use of latest programming</a:t>
            </a:r>
          </a:p>
          <a:p>
            <a:r>
              <a:rPr lang="en-GB" sz="1400">
                <a:latin typeface="Calibri" pitchFamily="34" charset="0"/>
              </a:rPr>
              <a:t>techniques and latest generation of FORTRAN compilers. The program has been thoroughly</a:t>
            </a:r>
          </a:p>
          <a:p>
            <a:r>
              <a:rPr lang="en-GB" sz="1400">
                <a:latin typeface="Calibri" pitchFamily="34" charset="0"/>
              </a:rPr>
              <a:t>tested and validated, and DOE is pledging full support only for the program developments in the</a:t>
            </a:r>
          </a:p>
          <a:p>
            <a:r>
              <a:rPr lang="en-GB" sz="1400">
                <a:latin typeface="Calibri" pitchFamily="34" charset="0"/>
              </a:rPr>
              <a:t>future. For more details and features of EnergyPlus can be accessed from:</a:t>
            </a:r>
          </a:p>
          <a:p>
            <a:r>
              <a:rPr lang="en-GB" sz="1400">
                <a:latin typeface="Calibri" pitchFamily="34" charset="0"/>
              </a:rPr>
              <a:t>http://apps1.eere.energy.gov/buildings/energyplus/energyplus_about.cfm</a:t>
            </a:r>
          </a:p>
        </p:txBody>
      </p:sp>
      <p:sp>
        <p:nvSpPr>
          <p:cNvPr id="19458" name="Rectangle 3"/>
          <p:cNvSpPr>
            <a:spLocks noChangeArrowheads="1"/>
          </p:cNvSpPr>
          <p:nvPr/>
        </p:nvSpPr>
        <p:spPr bwMode="auto">
          <a:xfrm>
            <a:off x="539750" y="4724400"/>
            <a:ext cx="8280400" cy="1601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400">
                <a:solidFill>
                  <a:srgbClr val="000000"/>
                </a:solidFill>
                <a:latin typeface="Calibri" pitchFamily="34" charset="0"/>
              </a:rPr>
              <a:t>Please be advised that the figures generated by Efilm regarding energy costs and potential energy</a:t>
            </a:r>
          </a:p>
          <a:p>
            <a:r>
              <a:rPr lang="en-GB" sz="1400">
                <a:solidFill>
                  <a:srgbClr val="000000"/>
                </a:solidFill>
                <a:latin typeface="Calibri" pitchFamily="34" charset="0"/>
              </a:rPr>
              <a:t>cost savings are only estimates. Actual results may vary, perhaps signficantly, depending upon,</a:t>
            </a:r>
          </a:p>
          <a:p>
            <a:r>
              <a:rPr lang="en-GB" sz="1400">
                <a:solidFill>
                  <a:srgbClr val="000000"/>
                </a:solidFill>
                <a:latin typeface="Calibri" pitchFamily="34" charset="0"/>
              </a:rPr>
              <a:t>among other things, changes in weather patterns, climate or topography, issues with a particular</a:t>
            </a:r>
          </a:p>
          <a:p>
            <a:r>
              <a:rPr lang="en-GB" sz="1400">
                <a:solidFill>
                  <a:srgbClr val="000000"/>
                </a:solidFill>
                <a:latin typeface="Calibri" pitchFamily="34" charset="0"/>
              </a:rPr>
              <a:t>building? s envelope, the efficiency of a building? s heating and cooling systems, and the type and</a:t>
            </a:r>
          </a:p>
          <a:p>
            <a:r>
              <a:rPr lang="en-GB" sz="1400">
                <a:solidFill>
                  <a:srgbClr val="000000"/>
                </a:solidFill>
                <a:latin typeface="Calibri" pitchFamily="34" charset="0"/>
              </a:rPr>
              <a:t>quality of film applied. The International Window Film Association and its members disclaim any</a:t>
            </a:r>
          </a:p>
          <a:p>
            <a:r>
              <a:rPr lang="en-GB" sz="1400">
                <a:solidFill>
                  <a:srgbClr val="000000"/>
                </a:solidFill>
                <a:latin typeface="Calibri" pitchFamily="34" charset="0"/>
              </a:rPr>
              <a:t>responsibility or liability for any damages or injuries, financial or otherwise, that may be claimed to</a:t>
            </a:r>
          </a:p>
          <a:p>
            <a:r>
              <a:rPr lang="en-GB" sz="1400">
                <a:solidFill>
                  <a:srgbClr val="000000"/>
                </a:solidFill>
                <a:latin typeface="Calibri" pitchFamily="34" charset="0"/>
              </a:rPr>
              <a:t>arise from the accuracy or inaccuracy of the estimates calculated by the Efilm software.</a:t>
            </a:r>
          </a:p>
        </p:txBody>
      </p:sp>
      <p:sp>
        <p:nvSpPr>
          <p:cNvPr id="19459" name="Rectangle 4"/>
          <p:cNvSpPr>
            <a:spLocks noChangeArrowheads="1"/>
          </p:cNvSpPr>
          <p:nvPr/>
        </p:nvSpPr>
        <p:spPr bwMode="auto">
          <a:xfrm>
            <a:off x="539750" y="4221163"/>
            <a:ext cx="22288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>
                <a:latin typeface="Calibri" pitchFamily="34" charset="0"/>
              </a:rPr>
              <a:t>IWFA E</a:t>
            </a:r>
            <a:r>
              <a:rPr lang="en-GB" i="1">
                <a:latin typeface="Calibri" pitchFamily="34" charset="0"/>
              </a:rPr>
              <a:t>film Disclaimer</a:t>
            </a:r>
            <a:endParaRPr lang="en-GB">
              <a:latin typeface="Calibri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367</Words>
  <Application>Microsoft Office PowerPoint</Application>
  <PresentationFormat>On-screen Show (4:3)</PresentationFormat>
  <Paragraphs>40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Design Template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Calibri</vt:lpstr>
      <vt:lpstr>Arial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Hewlett-Packard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Keith</dc:creator>
  <cp:lastModifiedBy>Acer</cp:lastModifiedBy>
  <cp:revision>8</cp:revision>
  <dcterms:created xsi:type="dcterms:W3CDTF">2013-06-12T08:59:24Z</dcterms:created>
  <dcterms:modified xsi:type="dcterms:W3CDTF">2014-09-25T07:51:40Z</dcterms:modified>
</cp:coreProperties>
</file>